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5" r:id="rId6"/>
    <p:sldId id="276" r:id="rId7"/>
    <p:sldId id="277" r:id="rId8"/>
    <p:sldId id="260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63" r:id="rId18"/>
    <p:sldId id="271" r:id="rId19"/>
    <p:sldId id="272" r:id="rId20"/>
    <p:sldId id="273" r:id="rId21"/>
    <p:sldId id="274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anose="020F0502020204030204" pitchFamily="2" charset="0"/>
      <p:regular r:id="rId28"/>
      <p:bold r:id="rId29"/>
      <p:italic r:id="rId30"/>
      <p:boldItalic r:id="rId31"/>
    </p:embeddedFont>
    <p:embeddedFont>
      <p:font typeface="DM Sans Bold" panose="020B0604020202020204" charset="0"/>
      <p:regular r:id="rId32"/>
      <p:bold r:id="rId33"/>
    </p:embeddedFont>
    <p:embeddedFont>
      <p:font typeface="Tahoma" panose="020B0604030504040204" pitchFamily="34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E12F8-ED9A-4FF0-A5EA-35C0B564B0EE}" v="1" dt="2023-09-15T13:48:36.649"/>
    <p1510:client id="{BD6F45A7-D7C2-494A-9AB7-2439BA8BC417}" v="852" dt="2023-09-15T12:40:13.577"/>
    <p1510:client id="{D14279A3-9DC0-481C-A2F2-1D2287770660}" v="14" dt="2023-09-15T12:45:51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78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A5CA8-1F69-4445-9692-6F5AF54BB1C3}" type="datetimeFigureOut">
              <a:rPr lang="fr-FR" smtClean="0"/>
              <a:t>18/09/2023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672A7-6090-416B-B7C5-B29E8766DA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50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72A7-6090-416B-B7C5-B29E8766DA2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398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72A7-6090-416B-B7C5-B29E8766DA2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928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72A7-6090-416B-B7C5-B29E8766DA2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84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72A7-6090-416B-B7C5-B29E8766DA2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462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72A7-6090-416B-B7C5-B29E8766DA2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533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72A7-6090-416B-B7C5-B29E8766DA2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211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72A7-6090-416B-B7C5-B29E8766DA2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71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72A7-6090-416B-B7C5-B29E8766DA2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59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795CD-E02E-12EB-7837-1DEF2733409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0086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280861" flipH="1">
            <a:off x="1945912" y="-6270945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63106" y="834905"/>
            <a:ext cx="835388" cy="835388"/>
          </a:xfrm>
          <a:custGeom>
            <a:avLst/>
            <a:gdLst/>
            <a:ahLst/>
            <a:cxnLst/>
            <a:rect l="l" t="t" r="r" b="b"/>
            <a:pathLst>
              <a:path w="835388" h="835388">
                <a:moveTo>
                  <a:pt x="0" y="0"/>
                </a:moveTo>
                <a:lnTo>
                  <a:pt x="835388" y="0"/>
                </a:lnTo>
                <a:lnTo>
                  <a:pt x="835388" y="835388"/>
                </a:lnTo>
                <a:lnTo>
                  <a:pt x="0" y="835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73734" y="2967938"/>
            <a:ext cx="14540532" cy="2828428"/>
            <a:chOff x="0" y="314325"/>
            <a:chExt cx="19387375" cy="3771237"/>
          </a:xfrm>
        </p:grpSpPr>
        <p:sp>
          <p:nvSpPr>
            <p:cNvPr id="7" name="TextBox 7"/>
            <p:cNvSpPr txBox="1"/>
            <p:nvPr/>
          </p:nvSpPr>
          <p:spPr>
            <a:xfrm>
              <a:off x="0" y="314325"/>
              <a:ext cx="19387375" cy="220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20"/>
                </a:lnSpc>
              </a:pPr>
              <a:r>
                <a:rPr lang="en-US" sz="10850">
                  <a:solidFill>
                    <a:srgbClr val="000000"/>
                  </a:solidFill>
                  <a:latin typeface="DM Sans Bold"/>
                </a:rPr>
                <a:t>Iplant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400417"/>
              <a:ext cx="19387375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DM Sans"/>
                </a:rPr>
                <a:t>Cultiver</a:t>
              </a:r>
              <a:r>
                <a:rPr lang="en-US" sz="30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DM Sans"/>
                </a:rPr>
                <a:t>en</a:t>
              </a:r>
              <a:r>
                <a:rPr lang="en-US" sz="30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DM Sans"/>
                </a:rPr>
                <a:t>toute</a:t>
              </a:r>
              <a:r>
                <a:rPr lang="en-US" sz="30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DM Sans"/>
                </a:rPr>
                <a:t>simplicité</a:t>
              </a:r>
              <a:endParaRPr lang="en-US" sz="3000" dirty="0">
                <a:solidFill>
                  <a:srgbClr val="000000"/>
                </a:solidFill>
                <a:latin typeface="DM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7640955"/>
            <a:ext cx="530621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ARRAR Sabri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KERVICHE Maël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OUADAH Zakarya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61465" y="8174355"/>
            <a:ext cx="289783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Master MS2D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8494" y="1081784"/>
            <a:ext cx="4066807" cy="31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5"/>
              </a:lnSpc>
            </a:pPr>
            <a:r>
              <a:rPr lang="en-US" sz="1925" spc="38">
                <a:solidFill>
                  <a:srgbClr val="000000"/>
                </a:solidFill>
                <a:latin typeface="DM Sans Bold"/>
              </a:rPr>
              <a:t>LYCÉE 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3" y="1473524"/>
            <a:ext cx="15468932" cy="919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89"/>
              </a:lnSpc>
              <a:spcBef>
                <a:spcPct val="0"/>
              </a:spcBef>
            </a:pPr>
            <a:r>
              <a:rPr lang="en-US" sz="6050">
                <a:solidFill>
                  <a:srgbClr val="000000"/>
                </a:solidFill>
                <a:latin typeface="DM Sans Bold"/>
              </a:rPr>
              <a:t>API REST &amp; Base de données</a:t>
            </a:r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E6C64F8-C9C7-8533-9FF9-F2E856E1A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941" y="1969060"/>
            <a:ext cx="7772400" cy="1470025"/>
          </a:xfrm>
        </p:spPr>
        <p:txBody>
          <a:bodyPr/>
          <a:lstStyle/>
          <a:p>
            <a:pPr algn="l"/>
            <a:r>
              <a:rPr lang="fr-FR">
                <a:cs typeface="Calibri"/>
              </a:rPr>
              <a:t>Modèle Logique de Données</a:t>
            </a:r>
            <a:endParaRPr lang="fr-FR"/>
          </a:p>
        </p:txBody>
      </p:sp>
      <p:pic>
        <p:nvPicPr>
          <p:cNvPr id="6" name="Image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F34EED30-7E3D-EA0F-EF43-A3928E8E9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918" y="3190305"/>
            <a:ext cx="12720917" cy="70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0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3" y="1473524"/>
            <a:ext cx="15468932" cy="919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89"/>
              </a:lnSpc>
              <a:spcBef>
                <a:spcPct val="0"/>
              </a:spcBef>
            </a:pPr>
            <a:r>
              <a:rPr lang="en-US" sz="6050">
                <a:solidFill>
                  <a:srgbClr val="000000"/>
                </a:solidFill>
                <a:latin typeface="DM Sans Bold"/>
              </a:rPr>
              <a:t>API REST &amp; Base de données</a:t>
            </a:r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E6C64F8-C9C7-8533-9FF9-F2E856E1A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941" y="1969060"/>
            <a:ext cx="3281083" cy="1470025"/>
          </a:xfrm>
        </p:spPr>
        <p:txBody>
          <a:bodyPr/>
          <a:lstStyle/>
          <a:p>
            <a:pPr algn="l"/>
            <a:r>
              <a:rPr lang="fr-FR">
                <a:cs typeface="Calibri"/>
              </a:rPr>
              <a:t>Code &amp; Tests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56BF5A4-AFD8-6D27-9A74-2C162437AE39}"/>
              </a:ext>
            </a:extLst>
          </p:cNvPr>
          <p:cNvSpPr txBox="1"/>
          <p:nvPr/>
        </p:nvSpPr>
        <p:spPr>
          <a:xfrm>
            <a:off x="1411941" y="2958353"/>
            <a:ext cx="4975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+mn-lt"/>
                <a:cs typeface="+mn-lt"/>
              </a:rPr>
              <a:t>https://github.com/Elysio3/iplant/tree/api-master</a:t>
            </a:r>
            <a:endParaRPr lang="fr-FR"/>
          </a:p>
        </p:txBody>
      </p:sp>
      <p:pic>
        <p:nvPicPr>
          <p:cNvPr id="7" name="Image 6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EE0B05A9-9CE2-A34F-FBEE-75A3D26DB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977" y="3379483"/>
            <a:ext cx="11788943" cy="689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3" y="1473524"/>
            <a:ext cx="15468932" cy="919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89"/>
              </a:lnSpc>
              <a:spcBef>
                <a:spcPct val="0"/>
              </a:spcBef>
            </a:pPr>
            <a:r>
              <a:rPr lang="en-US" sz="6050">
                <a:solidFill>
                  <a:srgbClr val="000000"/>
                </a:solidFill>
                <a:latin typeface="DM Sans Bold"/>
              </a:rPr>
              <a:t>API REST &amp; Base de données</a:t>
            </a:r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E6C64F8-C9C7-8533-9FF9-F2E856E1A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941" y="1969060"/>
            <a:ext cx="3281083" cy="1470025"/>
          </a:xfrm>
        </p:spPr>
        <p:txBody>
          <a:bodyPr/>
          <a:lstStyle/>
          <a:p>
            <a:pPr algn="l"/>
            <a:r>
              <a:rPr lang="fr-FR">
                <a:cs typeface="Calibri"/>
              </a:rPr>
              <a:t>Code &amp; Tests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56BF5A4-AFD8-6D27-9A74-2C162437AE39}"/>
              </a:ext>
            </a:extLst>
          </p:cNvPr>
          <p:cNvSpPr txBox="1"/>
          <p:nvPr/>
        </p:nvSpPr>
        <p:spPr>
          <a:xfrm>
            <a:off x="1411941" y="3079376"/>
            <a:ext cx="4975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+mn-lt"/>
                <a:cs typeface="+mn-lt"/>
              </a:rPr>
              <a:t>https://github.com/Elysio3/iplant/tree/api-master</a:t>
            </a:r>
            <a:endParaRPr lang="fr-FR"/>
          </a:p>
        </p:txBody>
      </p:sp>
      <p:pic>
        <p:nvPicPr>
          <p:cNvPr id="8" name="Image 7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1642B229-24FD-3BFA-4ADA-8FC81351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682" y="3535312"/>
            <a:ext cx="10784541" cy="640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9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3" y="1473524"/>
            <a:ext cx="15468932" cy="919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89"/>
              </a:lnSpc>
              <a:spcBef>
                <a:spcPct val="0"/>
              </a:spcBef>
            </a:pPr>
            <a:r>
              <a:rPr lang="en-US" sz="6050">
                <a:solidFill>
                  <a:srgbClr val="000000"/>
                </a:solidFill>
                <a:latin typeface="DM Sans Bold"/>
              </a:rPr>
              <a:t>API REST &amp; Base de données</a:t>
            </a:r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E6C64F8-C9C7-8533-9FF9-F2E856E1A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941" y="1969060"/>
            <a:ext cx="7772400" cy="1470025"/>
          </a:xfrm>
        </p:spPr>
        <p:txBody>
          <a:bodyPr/>
          <a:lstStyle/>
          <a:p>
            <a:pPr algn="l"/>
            <a:r>
              <a:rPr lang="fr-FR">
                <a:cs typeface="Calibri"/>
              </a:rPr>
              <a:t>Code &amp; Tests</a:t>
            </a:r>
          </a:p>
        </p:txBody>
      </p:sp>
      <p:pic>
        <p:nvPicPr>
          <p:cNvPr id="6" name="Image 5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712953D6-F437-6BE2-5919-99D639B37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518" y="3033273"/>
            <a:ext cx="11053482" cy="66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9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3" y="1473524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DM Sans Bold"/>
              </a:rPr>
              <a:t>Projet, Arduino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87C3FBED-9EEE-D104-F6A1-DF30C129827B}"/>
              </a:ext>
            </a:extLst>
          </p:cNvPr>
          <p:cNvSpPr txBox="1">
            <a:spLocks/>
          </p:cNvSpPr>
          <p:nvPr/>
        </p:nvSpPr>
        <p:spPr>
          <a:xfrm>
            <a:off x="1411941" y="2291789"/>
            <a:ext cx="5701553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>
                <a:cs typeface="Calibri"/>
              </a:rPr>
              <a:t>Maquette Tinkercad</a:t>
            </a:r>
            <a:endParaRPr lang="fr-FR"/>
          </a:p>
        </p:txBody>
      </p:sp>
      <p:pic>
        <p:nvPicPr>
          <p:cNvPr id="8" name="Image 7" descr="Une image contenant texte, Ingénierie électronique, diagramme, circuit&#10;&#10;Description générée automatiquement">
            <a:extLst>
              <a:ext uri="{FF2B5EF4-FFF2-40B4-BE49-F238E27FC236}">
                <a16:creationId xmlns:a16="http://schemas.microsoft.com/office/drawing/2014/main" id="{E2CA76E0-8AEB-172E-0FFE-10EFB5D97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274961"/>
            <a:ext cx="8229600" cy="65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98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3" y="1473524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DM Sans Bold"/>
              </a:rPr>
              <a:t>Projet, Arduino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87C3FBED-9EEE-D104-F6A1-DF30C129827B}"/>
              </a:ext>
            </a:extLst>
          </p:cNvPr>
          <p:cNvSpPr txBox="1">
            <a:spLocks/>
          </p:cNvSpPr>
          <p:nvPr/>
        </p:nvSpPr>
        <p:spPr>
          <a:xfrm>
            <a:off x="1411941" y="2291789"/>
            <a:ext cx="5701553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>
                <a:cs typeface="Calibri"/>
              </a:rPr>
              <a:t>Montage</a:t>
            </a:r>
          </a:p>
        </p:txBody>
      </p:sp>
      <p:pic>
        <p:nvPicPr>
          <p:cNvPr id="5" name="Image 4" descr="Une image contenant Ingénierie électronique, Appareils électroniques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37F7027F-1343-D725-3499-5A02DE13C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" y="3321424"/>
            <a:ext cx="8243047" cy="6185647"/>
          </a:xfrm>
          <a:prstGeom prst="rect">
            <a:avLst/>
          </a:prstGeom>
        </p:spPr>
      </p:pic>
      <p:pic>
        <p:nvPicPr>
          <p:cNvPr id="6" name="Image 5" descr="Une image contenant Ingénierie électronique, Appareils électroniques, fils électriques, Composant de circuit&#10;&#10;Description générée automatiquement">
            <a:extLst>
              <a:ext uri="{FF2B5EF4-FFF2-40B4-BE49-F238E27FC236}">
                <a16:creationId xmlns:a16="http://schemas.microsoft.com/office/drawing/2014/main" id="{54C0DD18-A634-6DCC-1A5A-F13662EE3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106" y="3307977"/>
            <a:ext cx="8243047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3" y="1473524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DM Sans Bold"/>
              </a:rPr>
              <a:t>Projet, Arduino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87C3FBED-9EEE-D104-F6A1-DF30C129827B}"/>
              </a:ext>
            </a:extLst>
          </p:cNvPr>
          <p:cNvSpPr txBox="1">
            <a:spLocks/>
          </p:cNvSpPr>
          <p:nvPr/>
        </p:nvSpPr>
        <p:spPr>
          <a:xfrm>
            <a:off x="1411941" y="2291789"/>
            <a:ext cx="5701553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>
                <a:cs typeface="Calibri"/>
              </a:rPr>
              <a:t>Code &amp; Tests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8191B97-FAFF-3B4E-834B-A629C15AFED4}"/>
              </a:ext>
            </a:extLst>
          </p:cNvPr>
          <p:cNvSpPr txBox="1"/>
          <p:nvPr/>
        </p:nvSpPr>
        <p:spPr>
          <a:xfrm>
            <a:off x="1411941" y="3032312"/>
            <a:ext cx="55401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https://github.com/Elysio3/iplant/tree/arduino-master</a:t>
            </a:r>
          </a:p>
        </p:txBody>
      </p:sp>
      <p:pic>
        <p:nvPicPr>
          <p:cNvPr id="14" name="Image 1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3622410-9083-972F-1367-1FE808A34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105" y="4852037"/>
            <a:ext cx="7180729" cy="28823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B48821-C818-7DE8-C177-48122068CAD0}"/>
              </a:ext>
            </a:extLst>
          </p:cNvPr>
          <p:cNvSpPr/>
          <p:nvPr/>
        </p:nvSpPr>
        <p:spPr>
          <a:xfrm>
            <a:off x="9238129" y="5298141"/>
            <a:ext cx="7059705" cy="336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66D1A94C-5191-5557-249F-408C72D0A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243" y="3667125"/>
            <a:ext cx="5280772" cy="6166597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800040E-6F1B-5B4B-3D3B-E9400E972B6A}"/>
              </a:ext>
            </a:extLst>
          </p:cNvPr>
          <p:cNvSpPr/>
          <p:nvPr/>
        </p:nvSpPr>
        <p:spPr>
          <a:xfrm rot="18900000">
            <a:off x="5904248" y="6422766"/>
            <a:ext cx="3603810" cy="73958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8499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3" y="1473524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DM Sans Bold"/>
              </a:rPr>
              <a:t>Projet, Application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pic>
        <p:nvPicPr>
          <p:cNvPr id="7" name="Image 6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8427C6F7-8792-E393-69CE-DE50626A2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40" y="3413419"/>
            <a:ext cx="15854083" cy="5974761"/>
          </a:xfrm>
          <a:prstGeom prst="rect">
            <a:avLst/>
          </a:prstGeom>
        </p:spPr>
      </p:pic>
      <p:sp>
        <p:nvSpPr>
          <p:cNvPr id="10" name="Titre 4">
            <a:extLst>
              <a:ext uri="{FF2B5EF4-FFF2-40B4-BE49-F238E27FC236}">
                <a16:creationId xmlns:a16="http://schemas.microsoft.com/office/drawing/2014/main" id="{877817F3-BE01-C3C9-4C58-B15A7C6DE78E}"/>
              </a:ext>
            </a:extLst>
          </p:cNvPr>
          <p:cNvSpPr txBox="1">
            <a:spLocks/>
          </p:cNvSpPr>
          <p:nvPr/>
        </p:nvSpPr>
        <p:spPr>
          <a:xfrm>
            <a:off x="1411941" y="2291789"/>
            <a:ext cx="6938682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>
                <a:cs typeface="Calibri"/>
              </a:rPr>
              <a:t>Maquette UI (écrans)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09573" y="1473524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DM Sans Bold"/>
              </a:rPr>
              <a:t>Projet, Application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69343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Titre 4">
            <a:extLst>
              <a:ext uri="{FF2B5EF4-FFF2-40B4-BE49-F238E27FC236}">
                <a16:creationId xmlns:a16="http://schemas.microsoft.com/office/drawing/2014/main" id="{877817F3-BE01-C3C9-4C58-B15A7C6DE78E}"/>
              </a:ext>
            </a:extLst>
          </p:cNvPr>
          <p:cNvSpPr txBox="1">
            <a:spLocks/>
          </p:cNvSpPr>
          <p:nvPr/>
        </p:nvSpPr>
        <p:spPr>
          <a:xfrm>
            <a:off x="1411941" y="2291789"/>
            <a:ext cx="6938682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>
                <a:cs typeface="Calibri"/>
              </a:rPr>
              <a:t>Code &amp; Tests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84E5E0-2190-C8E6-0E0F-86DFB015E44F}"/>
              </a:ext>
            </a:extLst>
          </p:cNvPr>
          <p:cNvSpPr txBox="1"/>
          <p:nvPr/>
        </p:nvSpPr>
        <p:spPr>
          <a:xfrm>
            <a:off x="1411941" y="2965076"/>
            <a:ext cx="5661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https://github.com/Elysio3/iplant/tree/android-master</a:t>
            </a:r>
          </a:p>
        </p:txBody>
      </p:sp>
      <p:pic>
        <p:nvPicPr>
          <p:cNvPr id="8" name="Image 7" descr="Une image contenant gadget, capture d’écran, Appareil électronique, multimédia&#10;&#10;Description générée automatiquement">
            <a:extLst>
              <a:ext uri="{FF2B5EF4-FFF2-40B4-BE49-F238E27FC236}">
                <a16:creationId xmlns:a16="http://schemas.microsoft.com/office/drawing/2014/main" id="{DB97DA9E-9FD3-7FD9-7737-CAC1814D5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730" y="154641"/>
            <a:ext cx="4706948" cy="9802905"/>
          </a:xfrm>
          <a:prstGeom prst="rect">
            <a:avLst/>
          </a:prstGeom>
        </p:spPr>
      </p:pic>
      <p:pic>
        <p:nvPicPr>
          <p:cNvPr id="9" name="Image 8" descr="Une image contenant gadget, Appareil électronique, texte, Appareil de communication&#10;&#10;Description générée automatiquement">
            <a:extLst>
              <a:ext uri="{FF2B5EF4-FFF2-40B4-BE49-F238E27FC236}">
                <a16:creationId xmlns:a16="http://schemas.microsoft.com/office/drawing/2014/main" id="{1E6F5B0B-F804-C798-6BD8-384C52C15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9254" y="154641"/>
            <a:ext cx="4529998" cy="980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7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09573" y="1473524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DM Sans Bold"/>
              </a:rPr>
              <a:t>Projet, Application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69343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Titre 4">
            <a:extLst>
              <a:ext uri="{FF2B5EF4-FFF2-40B4-BE49-F238E27FC236}">
                <a16:creationId xmlns:a16="http://schemas.microsoft.com/office/drawing/2014/main" id="{877817F3-BE01-C3C9-4C58-B15A7C6DE78E}"/>
              </a:ext>
            </a:extLst>
          </p:cNvPr>
          <p:cNvSpPr txBox="1">
            <a:spLocks/>
          </p:cNvSpPr>
          <p:nvPr/>
        </p:nvSpPr>
        <p:spPr>
          <a:xfrm>
            <a:off x="1411941" y="2291789"/>
            <a:ext cx="6938682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>
                <a:cs typeface="Calibri"/>
              </a:rPr>
              <a:t>Code &amp; Tests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84E5E0-2190-C8E6-0E0F-86DFB015E44F}"/>
              </a:ext>
            </a:extLst>
          </p:cNvPr>
          <p:cNvSpPr txBox="1"/>
          <p:nvPr/>
        </p:nvSpPr>
        <p:spPr>
          <a:xfrm>
            <a:off x="1411941" y="2965076"/>
            <a:ext cx="5661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https://github.com/Elysio3/iplant/tree/android-master</a:t>
            </a:r>
          </a:p>
        </p:txBody>
      </p:sp>
      <p:pic>
        <p:nvPicPr>
          <p:cNvPr id="2" name="Image 1" descr="Une image contenant Appareils électroniques, texte, capture d’écran, gadget&#10;&#10;Description générée automatiquement">
            <a:extLst>
              <a:ext uri="{FF2B5EF4-FFF2-40B4-BE49-F238E27FC236}">
                <a16:creationId xmlns:a16="http://schemas.microsoft.com/office/drawing/2014/main" id="{FFC310ED-66AB-25FB-CCE6-F3C70412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411" y="114300"/>
            <a:ext cx="4488768" cy="9802905"/>
          </a:xfrm>
          <a:prstGeom prst="rect">
            <a:avLst/>
          </a:prstGeom>
        </p:spPr>
      </p:pic>
      <p:pic>
        <p:nvPicPr>
          <p:cNvPr id="6" name="Image 5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BF0E106B-C71D-35FF-A1D7-1778D5B9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1" y="3527365"/>
            <a:ext cx="6938682" cy="5343458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9A0FF97-AF26-428C-21C3-8FDB830C0785}"/>
              </a:ext>
            </a:extLst>
          </p:cNvPr>
          <p:cNvSpPr/>
          <p:nvPr/>
        </p:nvSpPr>
        <p:spPr>
          <a:xfrm>
            <a:off x="9143999" y="5244353"/>
            <a:ext cx="1909482" cy="44375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51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3" y="1469491"/>
            <a:ext cx="602489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DM Sans Bold"/>
              </a:rPr>
              <a:t>Vue d'ensemble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07144" y="4154691"/>
            <a:ext cx="5720510" cy="5103609"/>
            <a:chOff x="0" y="0"/>
            <a:chExt cx="7627347" cy="6804812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7627347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u="sng" dirty="0" err="1">
                  <a:solidFill>
                    <a:srgbClr val="000000"/>
                  </a:solidFill>
                  <a:latin typeface="DM Sans"/>
                </a:rPr>
                <a:t>Contexte</a:t>
              </a:r>
              <a:r>
                <a:rPr lang="en-US" sz="3000" u="sng" dirty="0">
                  <a:solidFill>
                    <a:srgbClr val="000000"/>
                  </a:solidFill>
                  <a:latin typeface="DM Sans"/>
                </a:rPr>
                <a:t> du </a:t>
              </a:r>
              <a:r>
                <a:rPr lang="en-US" sz="3000" u="sng" dirty="0" err="1">
                  <a:solidFill>
                    <a:srgbClr val="000000"/>
                  </a:solidFill>
                  <a:latin typeface="DM Sans"/>
                </a:rPr>
                <a:t>projet</a:t>
              </a:r>
              <a:endParaRPr lang="en-US" sz="3000" u="sng" dirty="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65581"/>
              <a:ext cx="7627347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u="sng" dirty="0" err="1">
                  <a:solidFill>
                    <a:srgbClr val="000000"/>
                  </a:solidFill>
                  <a:latin typeface="DM Sans"/>
                </a:rPr>
                <a:t>Problématique</a:t>
              </a:r>
              <a:endParaRPr lang="en-US" sz="3000" u="sng" dirty="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97837"/>
              <a:ext cx="7627347" cy="500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u="sng" dirty="0" err="1">
                  <a:solidFill>
                    <a:srgbClr val="000000"/>
                  </a:solidFill>
                  <a:latin typeface="DM Sans"/>
                </a:rPr>
                <a:t>Projet</a:t>
              </a:r>
              <a:endParaRPr lang="en-US" sz="3000" u="sng" dirty="0">
                <a:solidFill>
                  <a:srgbClr val="000000"/>
                </a:solidFill>
                <a:latin typeface="DM Sans"/>
              </a:endParaRPr>
            </a:p>
            <a:p>
              <a:pPr marL="1295400" lvl="2" indent="-431800">
                <a:lnSpc>
                  <a:spcPts val="4200"/>
                </a:lnSpc>
                <a:buFont typeface="Arial"/>
                <a:buChar char="⚬"/>
              </a:pPr>
              <a:r>
                <a:rPr lang="en-US" sz="3000" u="sng" dirty="0">
                  <a:solidFill>
                    <a:srgbClr val="000000"/>
                  </a:solidFill>
                  <a:latin typeface="DM Sans"/>
                </a:rPr>
                <a:t>Infrastructure</a:t>
              </a:r>
            </a:p>
            <a:p>
              <a:pPr marL="1295400" lvl="2" indent="-431800">
                <a:lnSpc>
                  <a:spcPts val="4200"/>
                </a:lnSpc>
                <a:buFont typeface="Arial"/>
                <a:buChar char="⚬"/>
              </a:pPr>
              <a:r>
                <a:rPr lang="en-US" sz="3000" u="sng" dirty="0">
                  <a:solidFill>
                    <a:srgbClr val="000000"/>
                  </a:solidFill>
                  <a:latin typeface="DM Sans"/>
                </a:rPr>
                <a:t>API REST et BDD</a:t>
              </a:r>
            </a:p>
            <a:p>
              <a:pPr marL="1295400" lvl="2" indent="-431800">
                <a:lnSpc>
                  <a:spcPts val="4200"/>
                </a:lnSpc>
                <a:buFont typeface="Arial"/>
                <a:buChar char="⚬"/>
              </a:pPr>
              <a:r>
                <a:rPr lang="en-US" sz="3000" u="sng" dirty="0">
                  <a:solidFill>
                    <a:srgbClr val="000000"/>
                  </a:solidFill>
                  <a:latin typeface="DM Sans"/>
                </a:rPr>
                <a:t>Arduino</a:t>
              </a:r>
            </a:p>
            <a:p>
              <a:pPr marL="1295400" lvl="2" indent="-431800">
                <a:lnSpc>
                  <a:spcPts val="4200"/>
                </a:lnSpc>
                <a:buFont typeface="Arial"/>
                <a:buChar char="⚬"/>
              </a:pPr>
              <a:r>
                <a:rPr lang="en-US" sz="3000" u="sng" dirty="0">
                  <a:solidFill>
                    <a:srgbClr val="000000"/>
                  </a:solidFill>
                  <a:latin typeface="DM Sans"/>
                </a:rPr>
                <a:t>Application</a:t>
              </a:r>
            </a:p>
            <a:p>
              <a:pPr>
                <a:lnSpc>
                  <a:spcPts val="4200"/>
                </a:lnSpc>
              </a:pPr>
              <a:endParaRPr lang="en-US" sz="3000" u="sng" dirty="0">
                <a:solidFill>
                  <a:srgbClr val="000000"/>
                </a:solidFill>
                <a:latin typeface="DM Sans"/>
              </a:endParaRPr>
            </a:p>
            <a:p>
              <a:pPr>
                <a:lnSpc>
                  <a:spcPts val="4200"/>
                </a:lnSpc>
              </a:pPr>
              <a:endParaRPr lang="en-US" sz="3000" u="sng" dirty="0">
                <a:solidFill>
                  <a:srgbClr val="000000"/>
                </a:solidFill>
                <a:latin typeface="DM San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1409573" y="3629073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09573" y="1473524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DM Sans Bold"/>
              </a:rPr>
              <a:t>Projet, Application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69343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Titre 4">
            <a:extLst>
              <a:ext uri="{FF2B5EF4-FFF2-40B4-BE49-F238E27FC236}">
                <a16:creationId xmlns:a16="http://schemas.microsoft.com/office/drawing/2014/main" id="{877817F3-BE01-C3C9-4C58-B15A7C6DE78E}"/>
              </a:ext>
            </a:extLst>
          </p:cNvPr>
          <p:cNvSpPr txBox="1">
            <a:spLocks/>
          </p:cNvSpPr>
          <p:nvPr/>
        </p:nvSpPr>
        <p:spPr>
          <a:xfrm>
            <a:off x="1411941" y="2291789"/>
            <a:ext cx="6938682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>
                <a:cs typeface="Calibri"/>
              </a:rPr>
              <a:t>Code &amp; Tests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84E5E0-2190-C8E6-0E0F-86DFB015E44F}"/>
              </a:ext>
            </a:extLst>
          </p:cNvPr>
          <p:cNvSpPr txBox="1"/>
          <p:nvPr/>
        </p:nvSpPr>
        <p:spPr>
          <a:xfrm>
            <a:off x="1411941" y="2965076"/>
            <a:ext cx="5661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https://github.com/Elysio3/iplant/tree/android-master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9A0FF97-AF26-428C-21C3-8FDB830C0785}"/>
              </a:ext>
            </a:extLst>
          </p:cNvPr>
          <p:cNvSpPr/>
          <p:nvPr/>
        </p:nvSpPr>
        <p:spPr>
          <a:xfrm>
            <a:off x="9143999" y="5244353"/>
            <a:ext cx="1909482" cy="44375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Appareils électroniques, texte, capture d’écran, gadget&#10;&#10;Description générée automatiquement">
            <a:extLst>
              <a:ext uri="{FF2B5EF4-FFF2-40B4-BE49-F238E27FC236}">
                <a16:creationId xmlns:a16="http://schemas.microsoft.com/office/drawing/2014/main" id="{FFDE08A8-7EB6-FC3B-DA36-AC004435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336" y="127747"/>
            <a:ext cx="4538658" cy="9789458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1FFD98FC-8549-EDFA-F48A-8056A1FA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1" y="4205096"/>
            <a:ext cx="7059705" cy="17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3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09573" y="1473524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DM Sans Bold"/>
              </a:rPr>
              <a:t>Projet, Application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69343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Titre 4">
            <a:extLst>
              <a:ext uri="{FF2B5EF4-FFF2-40B4-BE49-F238E27FC236}">
                <a16:creationId xmlns:a16="http://schemas.microsoft.com/office/drawing/2014/main" id="{877817F3-BE01-C3C9-4C58-B15A7C6DE78E}"/>
              </a:ext>
            </a:extLst>
          </p:cNvPr>
          <p:cNvSpPr txBox="1">
            <a:spLocks/>
          </p:cNvSpPr>
          <p:nvPr/>
        </p:nvSpPr>
        <p:spPr>
          <a:xfrm>
            <a:off x="1411941" y="2291789"/>
            <a:ext cx="6938682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>
                <a:cs typeface="Calibri"/>
              </a:rPr>
              <a:t>Code &amp; Tests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84E5E0-2190-C8E6-0E0F-86DFB015E44F}"/>
              </a:ext>
            </a:extLst>
          </p:cNvPr>
          <p:cNvSpPr txBox="1"/>
          <p:nvPr/>
        </p:nvSpPr>
        <p:spPr>
          <a:xfrm>
            <a:off x="1411941" y="2965076"/>
            <a:ext cx="5661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https://github.com/Elysio3/iplant/tree/android-master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9A0FF97-AF26-428C-21C3-8FDB830C0785}"/>
              </a:ext>
            </a:extLst>
          </p:cNvPr>
          <p:cNvSpPr/>
          <p:nvPr/>
        </p:nvSpPr>
        <p:spPr>
          <a:xfrm>
            <a:off x="9143999" y="5244353"/>
            <a:ext cx="1909482" cy="44375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Appareils électroniques, texte, gadget, capture d’écran&#10;&#10;Description générée automatiquement">
            <a:extLst>
              <a:ext uri="{FF2B5EF4-FFF2-40B4-BE49-F238E27FC236}">
                <a16:creationId xmlns:a16="http://schemas.microsoft.com/office/drawing/2014/main" id="{23866C93-C1AC-63ED-6144-0068D3249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508" y="114300"/>
            <a:ext cx="4493973" cy="9789458"/>
          </a:xfrm>
          <a:prstGeom prst="rect">
            <a:avLst/>
          </a:prstGeom>
        </p:spPr>
      </p:pic>
      <p:pic>
        <p:nvPicPr>
          <p:cNvPr id="6" name="Image 5" descr="Une image contenant texte, ligne, Police, Parallèle&#10;&#10;Description générée automatiquement">
            <a:extLst>
              <a:ext uri="{FF2B5EF4-FFF2-40B4-BE49-F238E27FC236}">
                <a16:creationId xmlns:a16="http://schemas.microsoft.com/office/drawing/2014/main" id="{6627F527-8915-53F7-1BAA-0B3613575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41" y="4652904"/>
            <a:ext cx="6992469" cy="10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2" y="1469491"/>
            <a:ext cx="11590147" cy="92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 dirty="0" err="1">
                <a:solidFill>
                  <a:srgbClr val="000000"/>
                </a:solidFill>
                <a:latin typeface="DM Sans Bold"/>
              </a:rPr>
              <a:t>Contexte</a:t>
            </a:r>
            <a:r>
              <a:rPr lang="en-US" sz="6075" dirty="0">
                <a:solidFill>
                  <a:srgbClr val="000000"/>
                </a:solidFill>
                <a:latin typeface="DM Sans Bold"/>
              </a:rPr>
              <a:t> du </a:t>
            </a:r>
            <a:r>
              <a:rPr lang="en-US" sz="6075" dirty="0" err="1">
                <a:solidFill>
                  <a:srgbClr val="000000"/>
                </a:solidFill>
                <a:latin typeface="DM Sans Bold"/>
              </a:rPr>
              <a:t>projet</a:t>
            </a:r>
            <a:endParaRPr lang="en-US" sz="6075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09573" y="3464249"/>
            <a:ext cx="16038389" cy="428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DM Sans"/>
              </a:rPr>
              <a:t>Fusionner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nos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compétences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en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matière de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développement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mobile,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logiciel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, conception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électronique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.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DM Sans"/>
              </a:rPr>
              <a:t>Offrir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une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solution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adaptée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et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complète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pour un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spectre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de clientèle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définit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et proposer un veritable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outil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connecté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.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DM Sans"/>
              </a:rPr>
              <a:t>Participer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à un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projet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complexe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et proposer un support de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soutenance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de secours aux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étudiants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participants.</a:t>
            </a:r>
          </a:p>
        </p:txBody>
      </p:sp>
      <p:sp>
        <p:nvSpPr>
          <p:cNvPr id="5" name="AutoShape 5"/>
          <p:cNvSpPr/>
          <p:nvPr/>
        </p:nvSpPr>
        <p:spPr>
          <a:xfrm>
            <a:off x="1409573" y="2964187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921047F-297B-7637-3CE4-F79550B0CF87}"/>
              </a:ext>
            </a:extLst>
          </p:cNvPr>
          <p:cNvSpPr txBox="1"/>
          <p:nvPr/>
        </p:nvSpPr>
        <p:spPr>
          <a:xfrm>
            <a:off x="1409572" y="2446316"/>
            <a:ext cx="15849727" cy="51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fr-FR" sz="3000" dirty="0">
                <a:latin typeface="DM Sans"/>
              </a:rPr>
              <a:t>Objectifs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2" y="1239343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 err="1">
                <a:solidFill>
                  <a:srgbClr val="000000"/>
                </a:solidFill>
                <a:latin typeface="DM Sans Bold"/>
              </a:rPr>
              <a:t>Ennoncé</a:t>
            </a:r>
            <a:r>
              <a:rPr lang="en-US" sz="6075">
                <a:solidFill>
                  <a:srgbClr val="000000"/>
                </a:solidFill>
                <a:latin typeface="DM Sans Bold"/>
              </a:rPr>
              <a:t> du </a:t>
            </a:r>
            <a:r>
              <a:rPr lang="en-US" sz="6075" err="1">
                <a:solidFill>
                  <a:srgbClr val="000000"/>
                </a:solidFill>
                <a:latin typeface="DM Sans Bold"/>
              </a:rPr>
              <a:t>problème</a:t>
            </a:r>
            <a:endParaRPr lang="en-US" sz="6075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09571" y="2933700"/>
            <a:ext cx="15849727" cy="320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fr-FR" sz="3000" dirty="0">
                <a:solidFill>
                  <a:srgbClr val="000000"/>
                </a:solidFill>
                <a:latin typeface="DM Sans"/>
              </a:rPr>
              <a:t>Nombreux professionnels et propriétaires ont aujourd’hui des espaces verts dans leurs propriété.</a:t>
            </a:r>
          </a:p>
          <a:p>
            <a:pPr>
              <a:lnSpc>
                <a:spcPts val="4200"/>
              </a:lnSpc>
            </a:pPr>
            <a:endParaRPr lang="fr-FR" sz="30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200"/>
              </a:lnSpc>
            </a:pPr>
            <a:r>
              <a:rPr lang="fr-FR" sz="3000" dirty="0">
                <a:solidFill>
                  <a:srgbClr val="000000"/>
                </a:solidFill>
                <a:latin typeface="DM Sans"/>
              </a:rPr>
              <a:t>Cependant, en raison de leurs responsabilités et de leurs déplacements fréquents, ces professionnels n'ont pas toujours le temps ou les compétences nécessaires pour s'en occuper efficacement.</a:t>
            </a:r>
          </a:p>
        </p:txBody>
      </p:sp>
      <p:sp>
        <p:nvSpPr>
          <p:cNvPr id="5" name="AutoShape 5"/>
          <p:cNvSpPr/>
          <p:nvPr/>
        </p:nvSpPr>
        <p:spPr>
          <a:xfrm>
            <a:off x="1409571" y="2705100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2" y="1239343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9"/>
              </a:lnSpc>
              <a:spcBef>
                <a:spcPct val="0"/>
              </a:spcBef>
            </a:pPr>
            <a:r>
              <a:rPr lang="en-US" sz="6050" err="1">
                <a:solidFill>
                  <a:srgbClr val="000000"/>
                </a:solidFill>
                <a:latin typeface="DM Sans Bold"/>
              </a:rPr>
              <a:t>Préparation</a:t>
            </a:r>
            <a:r>
              <a:rPr lang="en-US" sz="6050">
                <a:solidFill>
                  <a:srgbClr val="000000"/>
                </a:solidFill>
                <a:latin typeface="DM Sans Bold"/>
              </a:rPr>
              <a:t> du </a:t>
            </a:r>
            <a:r>
              <a:rPr lang="en-US" sz="6050" err="1">
                <a:solidFill>
                  <a:srgbClr val="000000"/>
                </a:solidFill>
                <a:latin typeface="DM Sans Bold"/>
              </a:rPr>
              <a:t>projet</a:t>
            </a:r>
            <a:endParaRPr lang="en-US" sz="6075" err="1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09571" y="2147580"/>
            <a:ext cx="15849727" cy="51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fr-FR" sz="3000" dirty="0">
                <a:latin typeface="DM Sans"/>
              </a:rPr>
              <a:t>Business Model Canvas</a:t>
            </a:r>
          </a:p>
        </p:txBody>
      </p:sp>
      <p:sp>
        <p:nvSpPr>
          <p:cNvPr id="5" name="AutoShape 5"/>
          <p:cNvSpPr/>
          <p:nvPr/>
        </p:nvSpPr>
        <p:spPr>
          <a:xfrm>
            <a:off x="1409571" y="2705100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A49D23-6687-8975-5E2D-1D01481C8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00096"/>
            <a:ext cx="10082479" cy="62154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84047B5-CE9C-E7EC-8B4D-4B3CC6818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357" y="4598895"/>
            <a:ext cx="7844043" cy="35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2" y="1239343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9"/>
              </a:lnSpc>
              <a:spcBef>
                <a:spcPct val="0"/>
              </a:spcBef>
            </a:pPr>
            <a:r>
              <a:rPr lang="en-US" sz="6050" err="1">
                <a:solidFill>
                  <a:srgbClr val="000000"/>
                </a:solidFill>
                <a:latin typeface="DM Sans Bold"/>
              </a:rPr>
              <a:t>Préparation</a:t>
            </a:r>
            <a:r>
              <a:rPr lang="en-US" sz="6050">
                <a:solidFill>
                  <a:srgbClr val="000000"/>
                </a:solidFill>
                <a:latin typeface="DM Sans Bold"/>
              </a:rPr>
              <a:t> du </a:t>
            </a:r>
            <a:r>
              <a:rPr lang="en-US" sz="6050" err="1">
                <a:solidFill>
                  <a:srgbClr val="000000"/>
                </a:solidFill>
                <a:latin typeface="DM Sans Bold"/>
              </a:rPr>
              <a:t>projet</a:t>
            </a:r>
            <a:endParaRPr lang="en-US" sz="6075" err="1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09571" y="2178216"/>
            <a:ext cx="15849727" cy="51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fr-FR" sz="3000">
                <a:latin typeface="DM Sans"/>
              </a:rPr>
              <a:t>Liste des fonctionnalités</a:t>
            </a:r>
          </a:p>
        </p:txBody>
      </p:sp>
      <p:sp>
        <p:nvSpPr>
          <p:cNvPr id="5" name="AutoShape 5"/>
          <p:cNvSpPr/>
          <p:nvPr/>
        </p:nvSpPr>
        <p:spPr>
          <a:xfrm>
            <a:off x="1409571" y="2705100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9242D55-FACF-0BCF-FBDB-7385866105E4}"/>
              </a:ext>
            </a:extLst>
          </p:cNvPr>
          <p:cNvSpPr txBox="1"/>
          <p:nvPr/>
        </p:nvSpPr>
        <p:spPr>
          <a:xfrm>
            <a:off x="1409570" y="3467100"/>
            <a:ext cx="15849727" cy="589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fr-FR" sz="3000">
                <a:solidFill>
                  <a:srgbClr val="000000"/>
                </a:solidFill>
                <a:latin typeface="DM Sans"/>
              </a:rPr>
              <a:t>Liste des fonctionnalités de l’application mobile :</a:t>
            </a:r>
          </a:p>
          <a:p>
            <a:pPr>
              <a:lnSpc>
                <a:spcPts val="4200"/>
              </a:lnSpc>
            </a:pPr>
            <a:endParaRPr lang="fr-FR" sz="300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200"/>
              </a:lnSpc>
            </a:pPr>
            <a:r>
              <a:rPr lang="fr-FR" sz="3000">
                <a:solidFill>
                  <a:srgbClr val="000000"/>
                </a:solidFill>
                <a:latin typeface="DM Sans"/>
              </a:rPr>
              <a:t>- Recevoir les données mesurées par chaque objet connecté</a:t>
            </a:r>
          </a:p>
          <a:p>
            <a:pPr>
              <a:lnSpc>
                <a:spcPts val="4200"/>
              </a:lnSpc>
            </a:pPr>
            <a:r>
              <a:rPr lang="fr-FR" sz="3000">
                <a:solidFill>
                  <a:srgbClr val="000000"/>
                </a:solidFill>
                <a:latin typeface="DM Sans"/>
              </a:rPr>
              <a:t>- Créer un cycle manuel / automatique d’évènements</a:t>
            </a:r>
          </a:p>
          <a:p>
            <a:pPr>
              <a:lnSpc>
                <a:spcPts val="4200"/>
              </a:lnSpc>
            </a:pPr>
            <a:r>
              <a:rPr lang="fr-FR" sz="3000">
                <a:solidFill>
                  <a:srgbClr val="000000"/>
                </a:solidFill>
                <a:latin typeface="DM Sans"/>
              </a:rPr>
              <a:t>- Regrouper les objets connectés par groupe de lieu/type</a:t>
            </a:r>
          </a:p>
          <a:p>
            <a:pPr>
              <a:lnSpc>
                <a:spcPts val="4200"/>
              </a:lnSpc>
            </a:pPr>
            <a:r>
              <a:rPr lang="fr-FR" sz="3000">
                <a:solidFill>
                  <a:srgbClr val="000000"/>
                </a:solidFill>
                <a:latin typeface="DM Sans"/>
              </a:rPr>
              <a:t>- Déclencher des évènements manuellement ou en fonctions de certains critères</a:t>
            </a:r>
          </a:p>
          <a:p>
            <a:pPr>
              <a:lnSpc>
                <a:spcPts val="4200"/>
              </a:lnSpc>
            </a:pPr>
            <a:r>
              <a:rPr lang="fr-FR" sz="3000">
                <a:solidFill>
                  <a:srgbClr val="000000"/>
                </a:solidFill>
                <a:latin typeface="DM Sans"/>
              </a:rPr>
              <a:t>Les évènements sont :</a:t>
            </a:r>
          </a:p>
          <a:p>
            <a:pPr>
              <a:lnSpc>
                <a:spcPts val="4200"/>
              </a:lnSpc>
            </a:pPr>
            <a:r>
              <a:rPr lang="fr-FR" sz="3000">
                <a:solidFill>
                  <a:srgbClr val="000000"/>
                </a:solidFill>
                <a:latin typeface="DM Sans"/>
              </a:rPr>
              <a:t>- une notification envoyée à l’utilisateur</a:t>
            </a:r>
          </a:p>
          <a:p>
            <a:pPr>
              <a:lnSpc>
                <a:spcPts val="4200"/>
              </a:lnSpc>
            </a:pPr>
            <a:r>
              <a:rPr lang="fr-FR" sz="3000">
                <a:solidFill>
                  <a:srgbClr val="000000"/>
                </a:solidFill>
                <a:latin typeface="DM Sans"/>
              </a:rPr>
              <a:t>- un déclenchement d’un cycle d’arrosage à distance</a:t>
            </a:r>
          </a:p>
          <a:p>
            <a:pPr>
              <a:lnSpc>
                <a:spcPts val="4200"/>
              </a:lnSpc>
            </a:pPr>
            <a:r>
              <a:rPr lang="fr-FR" sz="3000">
                <a:solidFill>
                  <a:srgbClr val="000000"/>
                </a:solidFill>
                <a:latin typeface="DM Sans"/>
              </a:rPr>
              <a:t>- Allumer/Eteindre une LED / lancer un cycle d’éclairage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8954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2" y="1239343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9"/>
              </a:lnSpc>
              <a:spcBef>
                <a:spcPct val="0"/>
              </a:spcBef>
            </a:pPr>
            <a:r>
              <a:rPr lang="en-US" sz="6050" err="1">
                <a:solidFill>
                  <a:srgbClr val="000000"/>
                </a:solidFill>
                <a:latin typeface="DM Sans Bold"/>
              </a:rPr>
              <a:t>Préparation</a:t>
            </a:r>
            <a:r>
              <a:rPr lang="en-US" sz="6050">
                <a:solidFill>
                  <a:srgbClr val="000000"/>
                </a:solidFill>
                <a:latin typeface="DM Sans Bold"/>
              </a:rPr>
              <a:t> du </a:t>
            </a:r>
            <a:r>
              <a:rPr lang="en-US" sz="6050" err="1">
                <a:solidFill>
                  <a:srgbClr val="000000"/>
                </a:solidFill>
                <a:latin typeface="DM Sans Bold"/>
              </a:rPr>
              <a:t>projet</a:t>
            </a:r>
            <a:endParaRPr lang="en-US" sz="6075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09571" y="2178216"/>
            <a:ext cx="15849727" cy="51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fr-FR" sz="3000">
                <a:latin typeface="DM Sans"/>
              </a:rPr>
              <a:t>Liste des fonctionnalités</a:t>
            </a:r>
          </a:p>
        </p:txBody>
      </p:sp>
      <p:sp>
        <p:nvSpPr>
          <p:cNvPr id="5" name="AutoShape 5"/>
          <p:cNvSpPr/>
          <p:nvPr/>
        </p:nvSpPr>
        <p:spPr>
          <a:xfrm>
            <a:off x="1409571" y="2705100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9242D55-FACF-0BCF-FBDB-7385866105E4}"/>
              </a:ext>
            </a:extLst>
          </p:cNvPr>
          <p:cNvSpPr txBox="1"/>
          <p:nvPr/>
        </p:nvSpPr>
        <p:spPr>
          <a:xfrm>
            <a:off x="1409571" y="3286054"/>
            <a:ext cx="15849727" cy="482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fr-FR" sz="3000" dirty="0">
                <a:solidFill>
                  <a:srgbClr val="000000"/>
                </a:solidFill>
                <a:latin typeface="DM Sans"/>
              </a:rPr>
              <a:t>Liste des fonctionnalités objet connecté :</a:t>
            </a:r>
          </a:p>
          <a:p>
            <a:pPr>
              <a:lnSpc>
                <a:spcPts val="4200"/>
              </a:lnSpc>
            </a:pPr>
            <a:endParaRPr lang="fr-FR" sz="30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200"/>
              </a:lnSpc>
            </a:pPr>
            <a:r>
              <a:rPr lang="fr-FR" sz="3000" dirty="0">
                <a:solidFill>
                  <a:srgbClr val="000000"/>
                </a:solidFill>
                <a:latin typeface="DM Sans"/>
              </a:rPr>
              <a:t>- Mesurer la luminosité</a:t>
            </a:r>
          </a:p>
          <a:p>
            <a:pPr marL="457200" indent="-457200">
              <a:lnSpc>
                <a:spcPts val="4200"/>
              </a:lnSpc>
              <a:buFontTx/>
              <a:buChar char="-"/>
            </a:pPr>
            <a:r>
              <a:rPr lang="fr-FR" sz="3000" dirty="0">
                <a:solidFill>
                  <a:srgbClr val="000000"/>
                </a:solidFill>
                <a:latin typeface="DM Sans"/>
              </a:rPr>
              <a:t>Mesurer l’humidité du sol avec </a:t>
            </a:r>
          </a:p>
          <a:p>
            <a:pPr>
              <a:lnSpc>
                <a:spcPts val="4200"/>
              </a:lnSpc>
            </a:pPr>
            <a:r>
              <a:rPr lang="fr-FR" sz="3000" dirty="0">
                <a:solidFill>
                  <a:srgbClr val="000000"/>
                </a:solidFill>
                <a:latin typeface="DM Sans"/>
              </a:rPr>
              <a:t>- Mesurer la température ambiante de l’air</a:t>
            </a:r>
          </a:p>
          <a:p>
            <a:pPr>
              <a:lnSpc>
                <a:spcPts val="4200"/>
              </a:lnSpc>
            </a:pPr>
            <a:r>
              <a:rPr lang="fr-FR" sz="3000" dirty="0">
                <a:solidFill>
                  <a:srgbClr val="000000"/>
                </a:solidFill>
                <a:latin typeface="DM Sans"/>
              </a:rPr>
              <a:t>- Mesurer la quantité d’eau disponible dans un réservoir (spécifique aux petites plantes d’intérieur)</a:t>
            </a:r>
          </a:p>
          <a:p>
            <a:pPr>
              <a:lnSpc>
                <a:spcPts val="4200"/>
              </a:lnSpc>
            </a:pPr>
            <a:r>
              <a:rPr lang="fr-FR" sz="3000" dirty="0">
                <a:solidFill>
                  <a:srgbClr val="000000"/>
                </a:solidFill>
                <a:latin typeface="DM Sans"/>
              </a:rPr>
              <a:t>- 3 lampes (LED)</a:t>
            </a:r>
          </a:p>
          <a:p>
            <a:pPr>
              <a:lnSpc>
                <a:spcPts val="4200"/>
              </a:lnSpc>
            </a:pPr>
            <a:endParaRPr lang="fr-FR" sz="3000" dirty="0">
              <a:solidFill>
                <a:srgbClr val="000000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91753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1CE14B-5874-3B7D-A01B-6A27E121D429}"/>
              </a:ext>
            </a:extLst>
          </p:cNvPr>
          <p:cNvSpPr/>
          <p:nvPr/>
        </p:nvSpPr>
        <p:spPr>
          <a:xfrm>
            <a:off x="11806947" y="3100691"/>
            <a:ext cx="5933870" cy="28939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25F17B23-8A0D-15BA-49E6-26ADE54B6C38}"/>
              </a:ext>
            </a:extLst>
          </p:cNvPr>
          <p:cNvSpPr/>
          <p:nvPr/>
        </p:nvSpPr>
        <p:spPr>
          <a:xfrm>
            <a:off x="12123095" y="3185809"/>
            <a:ext cx="2383276" cy="12524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8138C3-7C2A-04BE-FD3B-F3891BF0FA00}"/>
              </a:ext>
            </a:extLst>
          </p:cNvPr>
          <p:cNvSpPr/>
          <p:nvPr/>
        </p:nvSpPr>
        <p:spPr>
          <a:xfrm>
            <a:off x="12196053" y="4438245"/>
            <a:ext cx="2225201" cy="1544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9AF2A-61C2-4D2E-D987-A806E2430FF4}"/>
              </a:ext>
            </a:extLst>
          </p:cNvPr>
          <p:cNvSpPr/>
          <p:nvPr/>
        </p:nvSpPr>
        <p:spPr>
          <a:xfrm>
            <a:off x="778212" y="4219373"/>
            <a:ext cx="3854584" cy="36478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3" y="1473524"/>
            <a:ext cx="952533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9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DM Sans Bold"/>
              </a:rPr>
              <a:t>Projet, infrascructure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pic>
        <p:nvPicPr>
          <p:cNvPr id="8" name="Graphique 7" descr="Internet des objets contour">
            <a:extLst>
              <a:ext uri="{FF2B5EF4-FFF2-40B4-BE49-F238E27FC236}">
                <a16:creationId xmlns:a16="http://schemas.microsoft.com/office/drawing/2014/main" id="{E17C2424-6F4C-8DCA-73A6-E59868A0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9481" y="4029682"/>
            <a:ext cx="2446506" cy="2446506"/>
          </a:xfrm>
          <a:prstGeom prst="rect">
            <a:avLst/>
          </a:prstGeom>
        </p:spPr>
      </p:pic>
      <p:pic>
        <p:nvPicPr>
          <p:cNvPr id="9" name="Graphique 8" descr="Fleurs en pot contour">
            <a:extLst>
              <a:ext uri="{FF2B5EF4-FFF2-40B4-BE49-F238E27FC236}">
                <a16:creationId xmlns:a16="http://schemas.microsoft.com/office/drawing/2014/main" id="{F8BE9E13-BFA7-9066-704A-BCEC78C06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58034" y="5075406"/>
            <a:ext cx="914400" cy="914400"/>
          </a:xfrm>
          <a:prstGeom prst="rect">
            <a:avLst/>
          </a:prstGeom>
        </p:spPr>
      </p:pic>
      <p:pic>
        <p:nvPicPr>
          <p:cNvPr id="10" name="Graphique 9" descr="Base de données contour">
            <a:extLst>
              <a:ext uri="{FF2B5EF4-FFF2-40B4-BE49-F238E27FC236}">
                <a16:creationId xmlns:a16="http://schemas.microsoft.com/office/drawing/2014/main" id="{A8191E9A-C7F3-5673-B871-E53937168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214" y="6327842"/>
            <a:ext cx="914400" cy="914400"/>
          </a:xfrm>
          <a:prstGeom prst="rect">
            <a:avLst/>
          </a:prstGeom>
        </p:spPr>
      </p:pic>
      <p:pic>
        <p:nvPicPr>
          <p:cNvPr id="12" name="Graphique 11" descr="Serveur contour">
            <a:extLst>
              <a:ext uri="{FF2B5EF4-FFF2-40B4-BE49-F238E27FC236}">
                <a16:creationId xmlns:a16="http://schemas.microsoft.com/office/drawing/2014/main" id="{C2CC217E-DD83-9AD8-06D6-053B7861DB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7534" y="4990290"/>
            <a:ext cx="914400" cy="914400"/>
          </a:xfrm>
          <a:prstGeom prst="rect">
            <a:avLst/>
          </a:prstGeom>
        </p:spPr>
      </p:pic>
      <p:pic>
        <p:nvPicPr>
          <p:cNvPr id="13" name="Graphique 12" descr="Sans fil contour">
            <a:extLst>
              <a:ext uri="{FF2B5EF4-FFF2-40B4-BE49-F238E27FC236}">
                <a16:creationId xmlns:a16="http://schemas.microsoft.com/office/drawing/2014/main" id="{DFE3DEA6-8922-F16C-ED6C-259B44DFAA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51704" y="4479587"/>
            <a:ext cx="1121112" cy="1108953"/>
          </a:xfrm>
          <a:prstGeom prst="rect">
            <a:avLst/>
          </a:prstGeom>
        </p:spPr>
      </p:pic>
      <p:pic>
        <p:nvPicPr>
          <p:cNvPr id="14" name="Graphique 13" descr="Routeur sans fil contour">
            <a:extLst>
              <a:ext uri="{FF2B5EF4-FFF2-40B4-BE49-F238E27FC236}">
                <a16:creationId xmlns:a16="http://schemas.microsoft.com/office/drawing/2014/main" id="{C6FED704-E114-2B37-00BF-1E4D418119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10353" y="5063247"/>
            <a:ext cx="914400" cy="914400"/>
          </a:xfrm>
          <a:prstGeom prst="rect">
            <a:avLst/>
          </a:prstGeom>
        </p:spPr>
      </p:pic>
      <p:pic>
        <p:nvPicPr>
          <p:cNvPr id="15" name="Graphique 14" descr="Main de robot contour">
            <a:extLst>
              <a:ext uri="{FF2B5EF4-FFF2-40B4-BE49-F238E27FC236}">
                <a16:creationId xmlns:a16="http://schemas.microsoft.com/office/drawing/2014/main" id="{2BB73B99-4ED2-D43E-DA48-4B2A7E1CC0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310853" y="5136204"/>
            <a:ext cx="914400" cy="914400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BDF1E90-FF67-DA72-DE01-9AB2DC9E1343}"/>
              </a:ext>
            </a:extLst>
          </p:cNvPr>
          <p:cNvCxnSpPr/>
          <p:nvPr/>
        </p:nvCxnSpPr>
        <p:spPr>
          <a:xfrm>
            <a:off x="1865278" y="5853619"/>
            <a:ext cx="2432" cy="4644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C8CACBE-58A8-0063-FE19-DEA8E17C077C}"/>
              </a:ext>
            </a:extLst>
          </p:cNvPr>
          <p:cNvSpPr txBox="1"/>
          <p:nvPr/>
        </p:nvSpPr>
        <p:spPr>
          <a:xfrm>
            <a:off x="1057884" y="4438244"/>
            <a:ext cx="16415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Calibri"/>
              </a:rPr>
              <a:t>API REST</a:t>
            </a:r>
            <a:endParaRPr lang="fr-FR"/>
          </a:p>
          <a:p>
            <a:pPr algn="ctr"/>
            <a:r>
              <a:rPr lang="fr-FR">
                <a:cs typeface="Calibri"/>
              </a:rPr>
              <a:t>(Raspberry Pi)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B0CB476-C567-731A-9485-AA8033C97636}"/>
              </a:ext>
            </a:extLst>
          </p:cNvPr>
          <p:cNvCxnSpPr/>
          <p:nvPr/>
        </p:nvCxnSpPr>
        <p:spPr>
          <a:xfrm>
            <a:off x="13313518" y="5640826"/>
            <a:ext cx="2945049" cy="14593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DB82D3D-AF0D-2BD8-8479-CF1563E165A2}"/>
              </a:ext>
            </a:extLst>
          </p:cNvPr>
          <p:cNvCxnSpPr>
            <a:cxnSpLocks/>
          </p:cNvCxnSpPr>
          <p:nvPr/>
        </p:nvCxnSpPr>
        <p:spPr>
          <a:xfrm flipV="1">
            <a:off x="9981793" y="5375748"/>
            <a:ext cx="2324911" cy="34045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105D8E4-0AFD-5D35-BB0F-AA11EB70273D}"/>
              </a:ext>
            </a:extLst>
          </p:cNvPr>
          <p:cNvCxnSpPr>
            <a:cxnSpLocks/>
          </p:cNvCxnSpPr>
          <p:nvPr/>
        </p:nvCxnSpPr>
        <p:spPr>
          <a:xfrm>
            <a:off x="4546463" y="5385473"/>
            <a:ext cx="2847773" cy="14593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Graphique 24" descr="Routeur sans fil contour">
            <a:extLst>
              <a:ext uri="{FF2B5EF4-FFF2-40B4-BE49-F238E27FC236}">
                <a16:creationId xmlns:a16="http://schemas.microsoft.com/office/drawing/2014/main" id="{DD25CE91-1DDE-08EC-D613-84C0DD6E04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91938" y="4856533"/>
            <a:ext cx="914400" cy="914400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5CF9093-E4DA-DFBD-E0FB-9CC342BADA9A}"/>
              </a:ext>
            </a:extLst>
          </p:cNvPr>
          <p:cNvCxnSpPr>
            <a:cxnSpLocks/>
          </p:cNvCxnSpPr>
          <p:nvPr/>
        </p:nvCxnSpPr>
        <p:spPr>
          <a:xfrm>
            <a:off x="2351660" y="5452352"/>
            <a:ext cx="1194071" cy="24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86B16BF-E425-A3F3-73DE-34ADEAA7EE05}"/>
              </a:ext>
            </a:extLst>
          </p:cNvPr>
          <p:cNvSpPr txBox="1"/>
          <p:nvPr/>
        </p:nvSpPr>
        <p:spPr>
          <a:xfrm>
            <a:off x="1568585" y="7198466"/>
            <a:ext cx="595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BDD</a:t>
            </a:r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B719F29-1EB6-B173-9B36-8D5F3CDD2905}"/>
              </a:ext>
            </a:extLst>
          </p:cNvPr>
          <p:cNvSpPr txBox="1"/>
          <p:nvPr/>
        </p:nvSpPr>
        <p:spPr>
          <a:xfrm>
            <a:off x="3550595" y="5714999"/>
            <a:ext cx="9970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cs typeface="Calibri"/>
              </a:rPr>
              <a:t>Routeur</a:t>
            </a:r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D13747F-F80C-3C12-FC99-1E5A73C23643}"/>
              </a:ext>
            </a:extLst>
          </p:cNvPr>
          <p:cNvSpPr txBox="1"/>
          <p:nvPr/>
        </p:nvSpPr>
        <p:spPr>
          <a:xfrm>
            <a:off x="12305489" y="4851669"/>
            <a:ext cx="110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cs typeface="Calibri"/>
              </a:rPr>
              <a:t>Routeur</a:t>
            </a:r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0A9A046-C641-F63C-1544-ACC3059E8C47}"/>
              </a:ext>
            </a:extLst>
          </p:cNvPr>
          <p:cNvSpPr txBox="1"/>
          <p:nvPr/>
        </p:nvSpPr>
        <p:spPr>
          <a:xfrm>
            <a:off x="16147915" y="6055467"/>
            <a:ext cx="12524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Arduino </a:t>
            </a:r>
            <a:r>
              <a:rPr lang="fr-FR" err="1">
                <a:cs typeface="Calibri"/>
              </a:rPr>
              <a:t>IPlant</a:t>
            </a:r>
            <a:endParaRPr lang="fr-FR" err="1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F64A43D-A662-15A9-7CD1-B3AB38D161B1}"/>
              </a:ext>
            </a:extLst>
          </p:cNvPr>
          <p:cNvSpPr txBox="1"/>
          <p:nvPr/>
        </p:nvSpPr>
        <p:spPr>
          <a:xfrm>
            <a:off x="7928043" y="5204296"/>
            <a:ext cx="1641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Calibri"/>
              </a:rPr>
              <a:t>INTERNET</a:t>
            </a:r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C4FDD77E-D3DB-8C90-C570-5315F5EA9743}"/>
              </a:ext>
            </a:extLst>
          </p:cNvPr>
          <p:cNvCxnSpPr>
            <a:cxnSpLocks/>
          </p:cNvCxnSpPr>
          <p:nvPr/>
        </p:nvCxnSpPr>
        <p:spPr>
          <a:xfrm>
            <a:off x="9057666" y="6188006"/>
            <a:ext cx="2701857" cy="1996603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Image 35" descr="Une image contenant Appareils électroniques, texte, capture d’écran, gadget&#10;&#10;Description générée automatiquement">
            <a:extLst>
              <a:ext uri="{FF2B5EF4-FFF2-40B4-BE49-F238E27FC236}">
                <a16:creationId xmlns:a16="http://schemas.microsoft.com/office/drawing/2014/main" id="{771DF4E8-A90E-E160-E8BF-423EDB637C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13302" y="6648855"/>
            <a:ext cx="1478738" cy="317851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E6D3A088-433A-7693-AFDA-9F4444F9EB2D}"/>
              </a:ext>
            </a:extLst>
          </p:cNvPr>
          <p:cNvSpPr txBox="1"/>
          <p:nvPr/>
        </p:nvSpPr>
        <p:spPr>
          <a:xfrm>
            <a:off x="10505872" y="8390106"/>
            <a:ext cx="18482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Application Android </a:t>
            </a:r>
            <a:r>
              <a:rPr lang="fr-FR" err="1">
                <a:cs typeface="Calibri"/>
              </a:rPr>
              <a:t>IPlant</a:t>
            </a:r>
            <a:endParaRPr lang="fr-FR" err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09573" y="1473524"/>
            <a:ext cx="15468932" cy="919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89"/>
              </a:lnSpc>
              <a:spcBef>
                <a:spcPct val="0"/>
              </a:spcBef>
            </a:pPr>
            <a:r>
              <a:rPr lang="en-US" sz="6050">
                <a:solidFill>
                  <a:srgbClr val="000000"/>
                </a:solidFill>
                <a:latin typeface="DM Sans Bold"/>
              </a:rPr>
              <a:t>API REST &amp; Base de données</a:t>
            </a:r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409573" y="2964187"/>
            <a:ext cx="158497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E6C64F8-C9C7-8533-9FF9-F2E856E1A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941" y="1995954"/>
            <a:ext cx="7772400" cy="1470025"/>
          </a:xfrm>
        </p:spPr>
        <p:txBody>
          <a:bodyPr/>
          <a:lstStyle/>
          <a:p>
            <a:pPr algn="l"/>
            <a:r>
              <a:rPr lang="fr-FR">
                <a:cs typeface="Calibri"/>
              </a:rPr>
              <a:t>Modèle Conceptuel de Données</a:t>
            </a:r>
            <a:endParaRPr lang="fr-FR"/>
          </a:p>
        </p:txBody>
      </p:sp>
      <p:pic>
        <p:nvPicPr>
          <p:cNvPr id="7" name="Image 6" descr="Une image contenant texte, diagramme, Plan, Dessin technique&#10;&#10;Description générée automatiquement">
            <a:extLst>
              <a:ext uri="{FF2B5EF4-FFF2-40B4-BE49-F238E27FC236}">
                <a16:creationId xmlns:a16="http://schemas.microsoft.com/office/drawing/2014/main" id="{FB05C18F-720E-8241-5DB4-F05476C7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71" y="3037782"/>
            <a:ext cx="13460505" cy="70622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Custom</PresentationFormat>
  <Paragraphs>99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Arial</vt:lpstr>
      <vt:lpstr>Tahoma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Modèle Conceptuel de Données</vt:lpstr>
      <vt:lpstr>Modèle Logique de Données</vt:lpstr>
      <vt:lpstr>Code &amp; Tests</vt:lpstr>
      <vt:lpstr>Code &amp; Tests</vt:lpstr>
      <vt:lpstr>Code &amp;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sur l’enseignement Thèse universitaire Professionnelle en Dégradé Beige et Pastels Orange / Violet</dc:title>
  <dc:creator>Sabri</dc:creator>
  <cp:lastModifiedBy>KERVICHE Mael</cp:lastModifiedBy>
  <cp:revision>3</cp:revision>
  <dcterms:created xsi:type="dcterms:W3CDTF">2006-08-16T00:00:00Z</dcterms:created>
  <dcterms:modified xsi:type="dcterms:W3CDTF">2023-09-18T08:56:50Z</dcterms:modified>
  <dc:identifier>DAFugVESqoo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bd1f144-26ac-4410-8fdb-05c7de218e82_Enabled">
    <vt:lpwstr>true</vt:lpwstr>
  </property>
  <property fmtid="{D5CDD505-2E9C-101B-9397-08002B2CF9AE}" pid="3" name="MSIP_Label_7bd1f144-26ac-4410-8fdb-05c7de218e82_SetDate">
    <vt:lpwstr>2023-09-18T08:56:49Z</vt:lpwstr>
  </property>
  <property fmtid="{D5CDD505-2E9C-101B-9397-08002B2CF9AE}" pid="4" name="MSIP_Label_7bd1f144-26ac-4410-8fdb-05c7de218e82_Method">
    <vt:lpwstr>Standard</vt:lpwstr>
  </property>
  <property fmtid="{D5CDD505-2E9C-101B-9397-08002B2CF9AE}" pid="5" name="MSIP_Label_7bd1f144-26ac-4410-8fdb-05c7de218e82_Name">
    <vt:lpwstr>FR Usage restreint</vt:lpwstr>
  </property>
  <property fmtid="{D5CDD505-2E9C-101B-9397-08002B2CF9AE}" pid="6" name="MSIP_Label_7bd1f144-26ac-4410-8fdb-05c7de218e82_SiteId">
    <vt:lpwstr>8b87af7d-8647-4dc7-8df4-5f69a2011bb5</vt:lpwstr>
  </property>
  <property fmtid="{D5CDD505-2E9C-101B-9397-08002B2CF9AE}" pid="7" name="MSIP_Label_7bd1f144-26ac-4410-8fdb-05c7de218e82_ActionId">
    <vt:lpwstr>72a6aca4-10dc-40a9-8dea-94dfadcb6496</vt:lpwstr>
  </property>
  <property fmtid="{D5CDD505-2E9C-101B-9397-08002B2CF9AE}" pid="8" name="MSIP_Label_7bd1f144-26ac-4410-8fdb-05c7de218e82_ContentBits">
    <vt:lpwstr>3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C2 – Usage restreint </vt:lpwstr>
  </property>
</Properties>
</file>